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56500" cy="106934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816" y="-126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/>
          <a:lstStyle/>
          <a:p>
            <a:pPr hangingPunct="0">
              <a:defRPr sz="1400"/>
            </a:pPr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/>
          <a:lstStyle/>
          <a:p>
            <a:pPr algn="r" hangingPunct="0">
              <a:defRPr sz="1400"/>
            </a:pPr>
            <a:fld id="{52F9ED05-4CF8-4812-99D9-C5643F3B2D66}" type="datetimeFigureOut">
              <a:t>27.01.2022</a:t>
            </a:fld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/>
          <a:p>
            <a:pPr hangingPunct="0">
              <a:defRPr sz="1400"/>
            </a:pPr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/>
          <a:p>
            <a:pPr algn="r" hangingPunct="0">
              <a:defRPr sz="1400"/>
            </a:pPr>
            <a:fld id="{73662427-500C-47CB-876B-BD50D8764344}" type="slidenum">
              <a:t>‹#›</a:t>
            </a:fld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7765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434C5C8-39C2-4D0E-820A-EC3D7CCFC7CC}" type="datetimeFigureOut">
              <a:t>27.01.2022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3D79593-C3AB-4725-8AC9-159F3F6F0AE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3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 txBox="1">
            <a:spLocks noGrp="1"/>
          </p:cNvSpPr>
          <p:nvPr>
            <p:ph type="body" sz="quarter" idx="1"/>
          </p:nvPr>
        </p:nvSpPr>
        <p:spPr>
          <a:xfrm>
            <a:off x="679680" y="4715640"/>
            <a:ext cx="5437800" cy="446616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3025" cy="22907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89550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D71740D4-F5B3-4099-BBBE-ABCA898FDDC6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07B86-3DC3-4898-85FE-6E782FBBD67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7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D71740D4-F5B3-4099-BBBE-ABCA898FDDC6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964371-EAE7-4837-92A4-4172135C9B1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6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78463" y="2501900"/>
            <a:ext cx="1700212" cy="7056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825" y="2501900"/>
            <a:ext cx="4948238" cy="7056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D71740D4-F5B3-4099-BBBE-ABCA898FDDC6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AD9689-5B08-4A75-A928-02CB942CDF3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5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D71740D4-F5B3-4099-BBBE-ABCA898FDDC6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25CE9D-46E8-4A9C-82F0-C09C6F21592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7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6872288"/>
            <a:ext cx="6423025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900" y="4532313"/>
            <a:ext cx="6423025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D71740D4-F5B3-4099-BBBE-ABCA898FDDC6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9ADB78-76A4-4E5C-84FD-B96D23BBCB6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9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825" y="2501900"/>
            <a:ext cx="3324225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4450" y="2501900"/>
            <a:ext cx="3324225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D71740D4-F5B3-4099-BBBE-ABCA898FDDC6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C0DA97-2E2E-45CC-8514-8BE4D5168A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428625"/>
            <a:ext cx="6800850" cy="17811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38513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825" y="3390900"/>
            <a:ext cx="3338513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38575" y="2393950"/>
            <a:ext cx="3340100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38575" y="3390900"/>
            <a:ext cx="3340100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D71740D4-F5B3-4099-BBBE-ABCA898FDDC6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A653F5-BAAA-47B4-A2C5-45320D6E5D0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5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D71740D4-F5B3-4099-BBBE-ABCA898FDDC6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BCB2DF-3E77-4153-9711-AEDF42D810B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0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D71740D4-F5B3-4099-BBBE-ABCA898FDDC6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107678-D1A8-4CEA-9E2E-F457CB41DA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2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425450"/>
            <a:ext cx="2486025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4338" y="425450"/>
            <a:ext cx="4224337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825" y="2238375"/>
            <a:ext cx="2486025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D71740D4-F5B3-4099-BBBE-ABCA898FDDC6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FA717B-2E4B-41D7-8A09-FC4489883B3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9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138" y="7485063"/>
            <a:ext cx="4533900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1138" y="955675"/>
            <a:ext cx="4533900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1138" y="8369300"/>
            <a:ext cx="4533900" cy="1254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D71740D4-F5B3-4099-BBBE-ABCA898FDDC6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EB7D0B-8E29-4875-AA13-FBB2996124D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0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689839" y="4176000"/>
            <a:ext cx="4182840" cy="50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</a:t>
            </a:r>
          </a:p>
        </p:txBody>
      </p:sp>
      <p:sp>
        <p:nvSpPr>
          <p:cNvPr id="3" name="Holder 3"/>
          <p:cNvSpPr txBox="1">
            <a:spLocks noGrp="1"/>
          </p:cNvSpPr>
          <p:nvPr>
            <p:ph type="ftr" sz="quarter" idx="3"/>
          </p:nvPr>
        </p:nvSpPr>
        <p:spPr>
          <a:xfrm>
            <a:off x="2571480" y="9945000"/>
            <a:ext cx="241992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Holder 4"/>
          <p:cNvSpPr txBox="1">
            <a:spLocks noGrp="1"/>
          </p:cNvSpPr>
          <p:nvPr>
            <p:ph type="dt" sz="half" idx="2"/>
          </p:nvPr>
        </p:nvSpPr>
        <p:spPr>
          <a:xfrm>
            <a:off x="378000" y="9945000"/>
            <a:ext cx="173916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71740D4-F5B3-4099-BBBE-ABCA898FDDC6}" type="datetime1">
              <a:rPr lang="ru-RU"/>
              <a:pPr lvl="0"/>
              <a:t>2022/1/27</a:t>
            </a:fld>
            <a:endParaRPr lang="ru-RU"/>
          </a:p>
        </p:txBody>
      </p:sp>
      <p:sp>
        <p:nvSpPr>
          <p:cNvPr id="5" name="Holder 5"/>
          <p:cNvSpPr txBox="1">
            <a:spLocks noGrp="1"/>
          </p:cNvSpPr>
          <p:nvPr>
            <p:ph type="sldNum" sz="quarter" idx="4"/>
          </p:nvPr>
        </p:nvSpPr>
        <p:spPr>
          <a:xfrm>
            <a:off x="5445360" y="9945000"/>
            <a:ext cx="173916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7A9D7F4-FD2E-428F-91FC-0503BAB5A80B}" type="slidenum"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377640" y="2502000"/>
            <a:ext cx="6800400" cy="70570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buNone/>
        <a:tabLst/>
        <a:defRPr lang="ru-RU" sz="1400" b="1" i="0" u="none" strike="noStrike" kern="1200" spc="0">
          <a:ln>
            <a:noFill/>
          </a:ln>
          <a:solidFill>
            <a:srgbClr val="E04A14"/>
          </a:solidFill>
          <a:latin typeface="Arial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12 211 руб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0"/>
            <a:ext cx="7558199" cy="106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/>
          <p:cNvSpPr/>
          <p:nvPr/>
        </p:nvSpPr>
        <p:spPr>
          <a:xfrm>
            <a:off x="4006799" y="3752640"/>
            <a:ext cx="2133360" cy="426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504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 Narrow" pitchFamily="18"/>
                <a:ea typeface="Microsoft YaHei" pitchFamily="2"/>
                <a:cs typeface="Arial Narrow" pitchFamily="2"/>
              </a:rPr>
              <a:t>Размер выплаты в</a:t>
            </a:r>
          </a:p>
          <a:p>
            <a:pPr marL="0" marR="504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 Narrow" pitchFamily="18"/>
                <a:ea typeface="Microsoft YaHei" pitchFamily="2"/>
                <a:cs typeface="Arial Narrow" pitchFamily="2"/>
              </a:rPr>
              <a:t>Камчатском крае  составляет</a:t>
            </a:r>
          </a:p>
        </p:txBody>
      </p:sp>
      <p:sp>
        <p:nvSpPr>
          <p:cNvPr id="4" name="object 3"/>
          <p:cNvSpPr txBox="1">
            <a:spLocks noGrp="1"/>
          </p:cNvSpPr>
          <p:nvPr>
            <p:ph type="title" idx="4294967295"/>
          </p:nvPr>
        </p:nvSpPr>
        <p:spPr>
          <a:xfrm>
            <a:off x="3930479" y="4133520"/>
            <a:ext cx="2348639" cy="17856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 b="0">
                <a:solidFill>
                  <a:srgbClr val="000000"/>
                </a:solidFill>
                <a:latin typeface="Calibri" pitchFamily="18"/>
                <a:cs typeface="Mangal" pitchFamily="2"/>
              </a:rPr>
              <a:t>12 211</a:t>
            </a:r>
            <a:r>
              <a:rPr lang="ru-RU" sz="1800" b="0">
                <a:solidFill>
                  <a:srgbClr val="000000"/>
                </a:solidFill>
                <a:latin typeface="Calibri" pitchFamily="18"/>
                <a:cs typeface="Mangal" pitchFamily="2"/>
              </a:rPr>
              <a:t> </a:t>
            </a:r>
            <a:r>
              <a:rPr lang="ru-RU" sz="1800" b="0">
                <a:solidFill>
                  <a:srgbClr val="000000"/>
                </a:solidFill>
              </a:rPr>
              <a:t>руб.</a:t>
            </a:r>
          </a:p>
        </p:txBody>
      </p:sp>
      <p:sp>
        <p:nvSpPr>
          <p:cNvPr id="5" name="object 3"/>
          <p:cNvSpPr/>
          <p:nvPr/>
        </p:nvSpPr>
        <p:spPr>
          <a:xfrm>
            <a:off x="4586399" y="8633879"/>
            <a:ext cx="2570760" cy="759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12600" marR="5040" lvl="0" indent="0" algn="just" rtl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9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Семья в городе состоит из 4 человек: мамы и детей. Мама зарабатывает 55 000 руб. и получает алименты на детей – 11 000 руб. и один из детей получает стипендию – 7 000 руб.</a:t>
            </a:r>
          </a:p>
        </p:txBody>
      </p:sp>
      <p:sp>
        <p:nvSpPr>
          <p:cNvPr id="6" name="object 4"/>
          <p:cNvSpPr/>
          <p:nvPr/>
        </p:nvSpPr>
        <p:spPr>
          <a:xfrm>
            <a:off x="1985039" y="9541080"/>
            <a:ext cx="1549080" cy="84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876 000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9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(55 000 + 11 000 + 7 000) х 12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9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Доходы семьи за год</a:t>
            </a:r>
          </a:p>
        </p:txBody>
      </p:sp>
      <p:sp>
        <p:nvSpPr>
          <p:cNvPr id="7" name="object 5"/>
          <p:cNvSpPr/>
          <p:nvPr/>
        </p:nvSpPr>
        <p:spPr>
          <a:xfrm>
            <a:off x="5604120" y="9553680"/>
            <a:ext cx="124200" cy="21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126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4</a:t>
            </a:r>
          </a:p>
        </p:txBody>
      </p:sp>
      <p:sp>
        <p:nvSpPr>
          <p:cNvPr id="8" name="object 6"/>
          <p:cNvSpPr/>
          <p:nvPr/>
        </p:nvSpPr>
        <p:spPr>
          <a:xfrm>
            <a:off x="4290480" y="9541080"/>
            <a:ext cx="317520" cy="21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126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12</a:t>
            </a:r>
          </a:p>
        </p:txBody>
      </p:sp>
      <p:sp>
        <p:nvSpPr>
          <p:cNvPr id="9" name="object 7"/>
          <p:cNvSpPr/>
          <p:nvPr/>
        </p:nvSpPr>
        <p:spPr>
          <a:xfrm>
            <a:off x="6598800" y="9631800"/>
            <a:ext cx="535680" cy="350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3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18 250</a:t>
            </a:r>
          </a:p>
          <a:p>
            <a:pPr marL="648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рубля</a:t>
            </a:r>
          </a:p>
        </p:txBody>
      </p:sp>
      <p:sp>
        <p:nvSpPr>
          <p:cNvPr id="10" name="object 2"/>
          <p:cNvSpPr/>
          <p:nvPr/>
        </p:nvSpPr>
        <p:spPr>
          <a:xfrm>
            <a:off x="196920" y="10288440"/>
            <a:ext cx="7086240" cy="27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504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9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Этот показатель ниже, чем текущий прожиточный минимум на душу населения в крае, который равен </a:t>
            </a:r>
            <a:r>
              <a:rPr lang="ru-RU" sz="11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22 930 </a:t>
            </a:r>
            <a:r>
              <a:rPr lang="ru-RU" sz="9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рублей. Значит семья имеет право на пособие.</a:t>
            </a:r>
          </a:p>
        </p:txBody>
      </p:sp>
      <p:sp>
        <p:nvSpPr>
          <p:cNvPr id="11" name="TextBox 4"/>
          <p:cNvSpPr/>
          <p:nvPr/>
        </p:nvSpPr>
        <p:spPr>
          <a:xfrm>
            <a:off x="2799000" y="5169240"/>
            <a:ext cx="4398840" cy="100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 1 июля 2021 года нужно подать </a:t>
            </a:r>
            <a:r>
              <a:rPr lang="ru-RU" sz="1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электронное заявление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через портал Госуслуг либо обратиться в клиентскую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службу ПФР по месту жительства</a:t>
            </a:r>
            <a:r>
              <a:rPr lang="ru-RU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. Его рассмотрение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занимает 10 рабочих дней. В отдельных случаях макси-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мальный срок составит до 30 дней.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63800" y="5198400"/>
            <a:ext cx="4351680" cy="1062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Нужно подать </a:t>
            </a:r>
            <a:r>
              <a:rPr lang="ru-RU" sz="12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электронное заявление через портал Госуслуг либо обратиться в клиентскую службу ПФР по месту жительства</a:t>
            </a:r>
            <a:r>
              <a:rPr lang="ru-RU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. Его рассмотрение занимает 10 рабочих дней. В отдельных случаях максимальный срок составит до 30 дней.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200" y="3528000"/>
            <a:ext cx="3354120" cy="121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2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Неполные семьи со среднедушевым доходом ниже прожиточного минимума на душу населения в Камчатском крае могут получать ежемесячную выплату на ребенка в возрасте от 8 до 16 лет включительно.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Экран (4:3)</PresentationFormat>
  <Paragraphs>19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Обычный</vt:lpstr>
      <vt:lpstr>12 211 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12 211 руб.</dc:title>
  <dc:creator>Администратор</dc:creator>
  <cp:lastModifiedBy>User Windows</cp:lastModifiedBy>
  <cp:revision>1</cp:revision>
  <dcterms:modified xsi:type="dcterms:W3CDTF">2022-01-27T12:25:41Z</dcterms:modified>
</cp:coreProperties>
</file>